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</p:sldIdLst>
  <p:sldSz cy="32918400" cx="43891200"/>
  <p:notesSz cx="6858000" cy="9144000"/>
  <p:embeddedFontLst>
    <p:embeddedFont>
      <p:font typeface="Helvetica Neue"/>
      <p:regular r:id="rId7"/>
      <p:bold r:id="rId8"/>
      <p:italic r:id="rId9"/>
      <p:boldItalic r:id="rId1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456">
          <p15:clr>
            <a:srgbClr val="747775"/>
          </p15:clr>
        </p15:guide>
        <p15:guide id="2" pos="864">
          <p15:clr>
            <a:srgbClr val="747775"/>
          </p15:clr>
        </p15:guide>
        <p15:guide id="3" pos="4896">
          <p15:clr>
            <a:srgbClr val="747775"/>
          </p15:clr>
        </p15:guide>
        <p15:guide id="4" pos="8928">
          <p15:clr>
            <a:srgbClr val="747775"/>
          </p15:clr>
        </p15:guide>
        <p15:guide id="5" pos="9792">
          <p15:clr>
            <a:srgbClr val="747775"/>
          </p15:clr>
        </p15:guide>
        <p15:guide id="6" pos="13824">
          <p15:clr>
            <a:srgbClr val="747775"/>
          </p15:clr>
        </p15:guide>
        <p15:guide id="7" pos="17856">
          <p15:clr>
            <a:srgbClr val="747775"/>
          </p15:clr>
        </p15:guide>
        <p15:guide id="8" pos="18720">
          <p15:clr>
            <a:srgbClr val="747775"/>
          </p15:clr>
        </p15:guide>
        <p15:guide id="9" pos="22752">
          <p15:clr>
            <a:srgbClr val="747775"/>
          </p15:clr>
        </p15:guide>
        <p15:guide id="10" pos="26784">
          <p15:clr>
            <a:srgbClr val="747775"/>
          </p15:clr>
        </p15:guide>
        <p15:guide id="11" orient="horz" pos="4320">
          <p15:clr>
            <a:srgbClr val="747775"/>
          </p15:clr>
        </p15:guide>
        <p15:guide id="12" orient="horz" pos="7776">
          <p15:clr>
            <a:srgbClr val="747775"/>
          </p15:clr>
        </p15:guide>
        <p15:guide id="13" orient="horz" pos="8640">
          <p15:clr>
            <a:srgbClr val="747775"/>
          </p15:clr>
        </p15:guide>
        <p15:guide id="14" orient="horz" pos="14688">
          <p15:clr>
            <a:srgbClr val="747775"/>
          </p15:clr>
        </p15:guide>
        <p15:guide id="15" orient="horz" pos="16128">
          <p15:clr>
            <a:srgbClr val="747775"/>
          </p15:clr>
        </p15:guide>
        <p15:guide id="16" orient="horz" pos="15593">
          <p15:clr>
            <a:srgbClr val="747775"/>
          </p15:clr>
        </p15:guide>
        <p15:guide id="17" orient="horz" pos="10800">
          <p15:clr>
            <a:srgbClr val="747775"/>
          </p15:clr>
        </p15:guide>
        <p15:guide id="18" orient="horz" pos="11664">
          <p15:clr>
            <a:srgbClr val="747775"/>
          </p15:clr>
        </p15:guide>
        <p15:guide id="19" orient="horz" pos="16992">
          <p15:clr>
            <a:srgbClr val="747775"/>
          </p15:clr>
        </p15:guide>
        <p15:guide id="20" orient="horz" pos="20160">
          <p15:clr>
            <a:srgbClr val="747775"/>
          </p15:clr>
        </p15:guide>
        <p15:guide id="21" orient="horz" pos="576">
          <p15:clr>
            <a:srgbClr val="747775"/>
          </p15:clr>
        </p15:guide>
        <p15:guide id="22" orient="horz" pos="2880">
          <p15:clr>
            <a:srgbClr val="747775"/>
          </p15:clr>
        </p15:guide>
        <p15:guide id="23" orient="horz" pos="17856">
          <p15:clr>
            <a:srgbClr val="747775"/>
          </p15:clr>
        </p15:guide>
      </p15:sldGuideLst>
    </p:ext>
    <p:ext uri="GoogleSlidesCustomDataVersion2">
      <go:slidesCustomData xmlns:go="http://customooxmlschemas.google.com/" r:id="rId11" roundtripDataSignature="AMtx7mhJWOKwZXZ2nu/CX5KQQ9dW+zbY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456" orient="horz"/>
        <p:guide pos="864"/>
        <p:guide pos="4896"/>
        <p:guide pos="8928"/>
        <p:guide pos="9792"/>
        <p:guide pos="13824"/>
        <p:guide pos="17856"/>
        <p:guide pos="18720"/>
        <p:guide pos="22752"/>
        <p:guide pos="26784"/>
        <p:guide pos="4320" orient="horz"/>
        <p:guide pos="7776" orient="horz"/>
        <p:guide pos="8640" orient="horz"/>
        <p:guide pos="14688" orient="horz"/>
        <p:guide pos="16128" orient="horz"/>
        <p:guide pos="15593" orient="horz"/>
        <p:guide pos="10800" orient="horz"/>
        <p:guide pos="11664" orient="horz"/>
        <p:guide pos="16992" orient="horz"/>
        <p:guide pos="20160" orient="horz"/>
        <p:guide pos="576" orient="horz"/>
        <p:guide pos="2880" orient="horz"/>
        <p:guide pos="1785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customschemas.google.com/relationships/presentationmetadata" Target="metadata"/><Relationship Id="rId10" Type="http://schemas.openxmlformats.org/officeDocument/2006/relationships/font" Target="fonts/HelveticaNeue-boldItalic.fntdata"/><Relationship Id="rId9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HelveticaNeue-regular.fntdata"/><Relationship Id="rId8" Type="http://schemas.openxmlformats.org/officeDocument/2006/relationships/font" Target="fonts/HelveticaNeue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>
            <a:off x="5486400" y="5387342"/>
            <a:ext cx="32918401" cy="114604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0"/>
              <a:buFont typeface="Calibri"/>
              <a:buNone/>
              <a:defRPr b="0" i="0" sz="2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5486400" y="17289781"/>
            <a:ext cx="32918401" cy="794765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algn="ctr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None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None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0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0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0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0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0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ctr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0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3017520" y="1752603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840"/>
              <a:buFont typeface="Calibri"/>
              <a:buNone/>
              <a:defRPr b="0" i="0" sz="1583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 rot="5400000">
            <a:off x="11502390" y="278131"/>
            <a:ext cx="20886422" cy="37856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6868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10080"/>
              <a:buFont typeface="Arial"/>
              <a:buChar char="•"/>
              <a:defRPr b="0" i="0" sz="100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7724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858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4008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40079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40079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40079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40079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40079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2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2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 rot="5400000">
            <a:off x="22193250" y="10968991"/>
            <a:ext cx="27896822" cy="94640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840"/>
              <a:buFont typeface="Calibri"/>
              <a:buNone/>
              <a:defRPr b="0" i="0" sz="1583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13"/>
          <p:cNvSpPr txBox="1"/>
          <p:nvPr>
            <p:ph idx="1" type="body"/>
          </p:nvPr>
        </p:nvSpPr>
        <p:spPr>
          <a:xfrm rot="5400000">
            <a:off x="2990848" y="1779270"/>
            <a:ext cx="27896822" cy="278434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6868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10080"/>
              <a:buFont typeface="Arial"/>
              <a:buChar char="•"/>
              <a:defRPr b="0" i="0" sz="100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7724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858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4008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40079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40079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40079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40079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40079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017520" y="1752603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840"/>
              <a:buFont typeface="Calibri"/>
              <a:buNone/>
              <a:defRPr b="0" i="0" sz="1583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6868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10080"/>
              <a:buFont typeface="Arial"/>
              <a:buChar char="•"/>
              <a:defRPr b="0" i="0" sz="100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7724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858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4008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40079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40079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40079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40079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40079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2994660" y="8206745"/>
            <a:ext cx="37856160" cy="1369313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600"/>
              <a:buFont typeface="Calibri"/>
              <a:buNone/>
              <a:defRPr b="0" i="0" sz="2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2994660" y="22029425"/>
            <a:ext cx="37856160" cy="720089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rgbClr val="888888"/>
              </a:buClr>
              <a:buSzPts val="8640"/>
              <a:buFont typeface="Arial"/>
              <a:buNone/>
              <a:defRPr b="0" i="0" sz="864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7200"/>
              <a:buFont typeface="Arial"/>
              <a:buNone/>
              <a:defRPr b="0" i="0" sz="7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6480"/>
              <a:buFont typeface="Arial"/>
              <a:buNone/>
              <a:defRPr b="0" i="0" sz="648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760"/>
              <a:buFont typeface="Arial"/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760"/>
              <a:buFont typeface="Arial"/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760"/>
              <a:buFont typeface="Arial"/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760"/>
              <a:buFont typeface="Arial"/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760"/>
              <a:buFont typeface="Arial"/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rgbClr val="888888"/>
              </a:buClr>
              <a:buSzPts val="5760"/>
              <a:buFont typeface="Arial"/>
              <a:buNone/>
              <a:defRPr b="0" i="0" sz="576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017520" y="1752603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840"/>
              <a:buFont typeface="Calibri"/>
              <a:buNone/>
              <a:defRPr b="0" i="0" sz="1583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3017520" y="8763000"/>
            <a:ext cx="18653759" cy="208864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6868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10080"/>
              <a:buFont typeface="Arial"/>
              <a:buChar char="•"/>
              <a:defRPr b="0" i="0" sz="100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7724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858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4008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40079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40079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40079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40079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40079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2" type="body"/>
          </p:nvPr>
        </p:nvSpPr>
        <p:spPr>
          <a:xfrm>
            <a:off x="22219920" y="8763000"/>
            <a:ext cx="18653759" cy="208864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6868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10080"/>
              <a:buFont typeface="Arial"/>
              <a:buChar char="•"/>
              <a:defRPr b="0" i="0" sz="100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7724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858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4008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40079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40079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40079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40079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40079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>
            <p:ph type="title"/>
          </p:nvPr>
        </p:nvSpPr>
        <p:spPr>
          <a:xfrm>
            <a:off x="3023237" y="1752603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840"/>
              <a:buFont typeface="Calibri"/>
              <a:buNone/>
              <a:defRPr b="0" i="0" sz="1583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8" name="Google Shape;38;p7"/>
          <p:cNvSpPr txBox="1"/>
          <p:nvPr>
            <p:ph idx="1" type="body"/>
          </p:nvPr>
        </p:nvSpPr>
        <p:spPr>
          <a:xfrm>
            <a:off x="3023239" y="8069582"/>
            <a:ext cx="18568033" cy="395477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None/>
              <a:defRPr b="1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b="1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None/>
              <a:defRPr b="1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2" type="body"/>
          </p:nvPr>
        </p:nvSpPr>
        <p:spPr>
          <a:xfrm>
            <a:off x="3023239" y="12024360"/>
            <a:ext cx="18568033" cy="176860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6868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10080"/>
              <a:buFont typeface="Arial"/>
              <a:buChar char="•"/>
              <a:defRPr b="0" i="0" sz="100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7724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858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4008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40079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40079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40079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40079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40079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3" type="body"/>
          </p:nvPr>
        </p:nvSpPr>
        <p:spPr>
          <a:xfrm>
            <a:off x="22219920" y="8069582"/>
            <a:ext cx="18659477" cy="395477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None/>
              <a:defRPr b="1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None/>
              <a:defRPr b="1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None/>
              <a:defRPr b="1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1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4" type="body"/>
          </p:nvPr>
        </p:nvSpPr>
        <p:spPr>
          <a:xfrm>
            <a:off x="22219920" y="12024360"/>
            <a:ext cx="18659477" cy="176860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6868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10080"/>
              <a:buFont typeface="Arial"/>
              <a:buChar char="•"/>
              <a:defRPr b="0" i="0" sz="100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7724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858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4008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40079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40079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40079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40079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40079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3017520" y="1752603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840"/>
              <a:buFont typeface="Calibri"/>
              <a:buNone/>
              <a:defRPr b="0" i="0" sz="1583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3023239" y="2194560"/>
            <a:ext cx="14156053" cy="76809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20"/>
              <a:buFont typeface="Calibri"/>
              <a:buNone/>
              <a:defRPr b="0" i="0" sz="1152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6" name="Google Shape;56;p10"/>
          <p:cNvSpPr txBox="1"/>
          <p:nvPr>
            <p:ph idx="1" type="body"/>
          </p:nvPr>
        </p:nvSpPr>
        <p:spPr>
          <a:xfrm>
            <a:off x="18659477" y="4739642"/>
            <a:ext cx="22219920" cy="233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96012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11520"/>
              <a:buFont typeface="Arial"/>
              <a:buChar char="•"/>
              <a:defRPr b="0" i="0" sz="1152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86868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0080"/>
              <a:buFont typeface="Arial"/>
              <a:buChar char="•"/>
              <a:defRPr b="0" i="0" sz="100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7724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8580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85800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85800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85800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85800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85800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2" type="body"/>
          </p:nvPr>
        </p:nvSpPr>
        <p:spPr>
          <a:xfrm>
            <a:off x="3023239" y="9875520"/>
            <a:ext cx="14156053" cy="182956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0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040"/>
              <a:buFont typeface="Arial"/>
              <a:buNone/>
              <a:defRPr b="0" i="0" sz="50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320"/>
              <a:buFont typeface="Arial"/>
              <a:buNone/>
              <a:defRPr b="0" i="0" sz="432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8" name="Google Shape;58;p10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3023239" y="2194560"/>
            <a:ext cx="14156053" cy="76809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520"/>
              <a:buFont typeface="Calibri"/>
              <a:buNone/>
              <a:defRPr b="0" i="0" sz="1152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3" name="Google Shape;63;p11"/>
          <p:cNvSpPr/>
          <p:nvPr>
            <p:ph idx="2" type="pic"/>
          </p:nvPr>
        </p:nvSpPr>
        <p:spPr>
          <a:xfrm>
            <a:off x="18659477" y="4739642"/>
            <a:ext cx="22219920" cy="233934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3023239" y="9875520"/>
            <a:ext cx="14156053" cy="182956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5760"/>
              <a:buFont typeface="Arial"/>
              <a:buNone/>
              <a:defRPr b="0" i="0" sz="576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5040"/>
              <a:buFont typeface="Arial"/>
              <a:buNone/>
              <a:defRPr b="0" i="0" sz="50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4320"/>
              <a:buFont typeface="Arial"/>
              <a:buNone/>
              <a:defRPr b="0" i="0" sz="432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1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1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32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1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/>
          <p:nvPr>
            <p:ph type="title"/>
          </p:nvPr>
        </p:nvSpPr>
        <p:spPr>
          <a:xfrm>
            <a:off x="3017520" y="1752603"/>
            <a:ext cx="37856160" cy="636270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840"/>
              <a:buFont typeface="Calibri"/>
              <a:buNone/>
              <a:defRPr b="0" i="0" sz="1583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"/>
          <p:cNvSpPr txBox="1"/>
          <p:nvPr>
            <p:ph idx="1" type="body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868680" lvl="0" marL="457200" marR="0" rtl="0" algn="l">
              <a:lnSpc>
                <a:spcPct val="90000"/>
              </a:lnSpc>
              <a:spcBef>
                <a:spcPts val="3600"/>
              </a:spcBef>
              <a:spcAft>
                <a:spcPts val="0"/>
              </a:spcAft>
              <a:buClr>
                <a:schemeClr val="dk1"/>
              </a:buClr>
              <a:buSzPts val="10080"/>
              <a:buFont typeface="Arial"/>
              <a:buChar char="•"/>
              <a:defRPr b="0" i="0" sz="100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777240" lvl="1" marL="9144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b="0" i="0" sz="864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685800" lvl="2" marL="13716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  <a:defRPr b="0" i="0" sz="7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640080" lvl="3" marL="18288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640079" lvl="4" marL="22860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640079" lvl="5" marL="27432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640079" lvl="6" marL="32004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640079" lvl="7" marL="36576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640079" lvl="8" marL="4114800" marR="0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480"/>
              <a:buFont typeface="Arial"/>
              <a:buChar char="•"/>
              <a:defRPr b="0" i="0" sz="648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"/>
          <p:cNvSpPr txBox="1"/>
          <p:nvPr>
            <p:ph idx="10" type="dt"/>
          </p:nvPr>
        </p:nvSpPr>
        <p:spPr>
          <a:xfrm>
            <a:off x="3017520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"/>
          <p:cNvSpPr txBox="1"/>
          <p:nvPr>
            <p:ph idx="11" type="ftr"/>
          </p:nvPr>
        </p:nvSpPr>
        <p:spPr>
          <a:xfrm>
            <a:off x="14538959" y="30510481"/>
            <a:ext cx="1481328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30998159" y="30510481"/>
            <a:ext cx="987552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20"/>
              <a:buFont typeface="Arial"/>
              <a:buNone/>
              <a:defRPr b="0" i="0" sz="432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11" Type="http://schemas.openxmlformats.org/officeDocument/2006/relationships/image" Target="../media/image4.png"/><Relationship Id="rId10" Type="http://schemas.openxmlformats.org/officeDocument/2006/relationships/image" Target="../media/image8.png"/><Relationship Id="rId9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image" Target="../media/image7.png"/><Relationship Id="rId7" Type="http://schemas.openxmlformats.org/officeDocument/2006/relationships/image" Target="../media/image3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2F2F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"/>
          <p:cNvGrpSpPr/>
          <p:nvPr/>
        </p:nvGrpSpPr>
        <p:grpSpPr>
          <a:xfrm>
            <a:off x="1371600" y="5486643"/>
            <a:ext cx="12800532" cy="6629789"/>
            <a:chOff x="2626900" y="5061575"/>
            <a:chExt cx="11799900" cy="6565448"/>
          </a:xfrm>
        </p:grpSpPr>
        <p:sp>
          <p:nvSpPr>
            <p:cNvPr id="85" name="Google Shape;85;p1"/>
            <p:cNvSpPr txBox="1"/>
            <p:nvPr/>
          </p:nvSpPr>
          <p:spPr>
            <a:xfrm>
              <a:off x="2626900" y="6419623"/>
              <a:ext cx="11799900" cy="5207400"/>
            </a:xfrm>
            <a:prstGeom prst="rect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-469900" lvl="0" marL="457200" rtl="0" algn="l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Helvetica Neue"/>
                <a:buChar char="•"/>
              </a:pPr>
              <a:r>
                <a:rPr lang="en-US" sz="38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Welcome to USB Defense, your computer's defender 	against potential USB threats.</a:t>
              </a:r>
              <a:endParaRPr sz="3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indent="-469900" lvl="0" marL="457200" rtl="0" algn="l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Helvetica Neue"/>
                <a:buChar char="•"/>
              </a:pPr>
              <a:r>
                <a:rPr lang="en-US" sz="38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Malicious USB devices can be designed to steal 	sensitive information from your computer, such as personal data, login credentials, or financial 	information.</a:t>
              </a:r>
              <a:endParaRPr sz="3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indent="-469900" lvl="0" marL="457200" rtl="0" algn="l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3800"/>
                <a:buFont typeface="Helvetica Neue"/>
                <a:buChar char="•"/>
              </a:pPr>
              <a:r>
                <a:rPr lang="en-US" sz="38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Our project is designed to reveal the unknown aspects of such USB devices.</a:t>
              </a:r>
              <a:endParaRPr sz="3800"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6600"/>
                <a:buFont typeface="Arial"/>
                <a:buNone/>
              </a:pPr>
              <a:r>
                <a:t/>
              </a:r>
              <a:endParaRPr b="0" i="0" sz="6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"/>
            <p:cNvSpPr txBox="1"/>
            <p:nvPr/>
          </p:nvSpPr>
          <p:spPr>
            <a:xfrm>
              <a:off x="2626900" y="5061575"/>
              <a:ext cx="11799900" cy="1358100"/>
            </a:xfrm>
            <a:prstGeom prst="rect">
              <a:avLst/>
            </a:prstGeom>
            <a:solidFill>
              <a:srgbClr val="EA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b="1" i="0" lang="en-US" sz="60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Introduction</a:t>
              </a:r>
              <a:endParaRPr b="1" i="0" sz="6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grpSp>
        <p:nvGrpSpPr>
          <p:cNvPr id="87" name="Google Shape;87;p1"/>
          <p:cNvGrpSpPr/>
          <p:nvPr/>
        </p:nvGrpSpPr>
        <p:grpSpPr>
          <a:xfrm>
            <a:off x="29718774" y="23317205"/>
            <a:ext cx="12801004" cy="2872801"/>
            <a:chOff x="30187821" y="26887974"/>
            <a:chExt cx="12325250" cy="2872801"/>
          </a:xfrm>
        </p:grpSpPr>
        <p:sp>
          <p:nvSpPr>
            <p:cNvPr id="88" name="Google Shape;88;p1"/>
            <p:cNvSpPr txBox="1"/>
            <p:nvPr/>
          </p:nvSpPr>
          <p:spPr>
            <a:xfrm>
              <a:off x="30187821" y="26887974"/>
              <a:ext cx="12324600" cy="1436400"/>
            </a:xfrm>
            <a:prstGeom prst="rect">
              <a:avLst/>
            </a:prstGeom>
            <a:solidFill>
              <a:srgbClr val="EA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00"/>
                <a:buFont typeface="Arial"/>
                <a:buNone/>
              </a:pPr>
              <a:r>
                <a:rPr b="1" lang="en-US" sz="7200">
                  <a:solidFill>
                    <a:srgbClr val="0C0C0C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Acknowledgements</a:t>
              </a:r>
              <a:endParaRPr b="1" i="0" sz="7200" u="none" cap="none" strike="noStrike">
                <a:solidFill>
                  <a:srgbClr val="0C0C0C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89" name="Google Shape;89;p1"/>
            <p:cNvSpPr txBox="1"/>
            <p:nvPr/>
          </p:nvSpPr>
          <p:spPr>
            <a:xfrm>
              <a:off x="30188470" y="28324375"/>
              <a:ext cx="12324600" cy="143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457200" lvl="0" marL="0" rtl="0" algn="l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3800">
                  <a:latin typeface="Helvetica Neue"/>
                  <a:ea typeface="Helvetica Neue"/>
                  <a:cs typeface="Helvetica Neue"/>
                  <a:sym typeface="Helvetica Neue"/>
                </a:rPr>
                <a:t>Instructor: Dr. Grzegorz Chmaj</a:t>
              </a:r>
              <a:endParaRPr sz="3800"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indent="457200" lvl="0" marL="0" rtl="0" algn="l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3800">
                  <a:latin typeface="Helvetica Neue"/>
                  <a:ea typeface="Helvetica Neue"/>
                  <a:cs typeface="Helvetica Neue"/>
                  <a:sym typeface="Helvetica Neue"/>
                </a:rPr>
                <a:t>Faculty Advisor: Dr. Russel Jacob Baker</a:t>
              </a:r>
              <a:endParaRPr sz="3800">
                <a:latin typeface="Helvetica Neue"/>
                <a:ea typeface="Helvetica Neue"/>
                <a:cs typeface="Helvetica Neue"/>
                <a:sym typeface="Helvetica Neue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 sz="3600">
                <a:latin typeface="Georgia"/>
                <a:ea typeface="Georgia"/>
                <a:cs typeface="Georgia"/>
                <a:sym typeface="Georgia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t/>
              </a:r>
              <a:endParaRPr sz="3600">
                <a:latin typeface="Georgia"/>
                <a:ea typeface="Georgia"/>
                <a:cs typeface="Georgia"/>
                <a:sym typeface="Georgia"/>
              </a:endParaRPr>
            </a:p>
          </p:txBody>
        </p:sp>
      </p:grpSp>
      <p:sp>
        <p:nvSpPr>
          <p:cNvPr id="90" name="Google Shape;90;p1"/>
          <p:cNvSpPr txBox="1"/>
          <p:nvPr/>
        </p:nvSpPr>
        <p:spPr>
          <a:xfrm>
            <a:off x="1372000" y="914388"/>
            <a:ext cx="41147400" cy="3657600"/>
          </a:xfrm>
          <a:prstGeom prst="rect">
            <a:avLst/>
          </a:prstGeom>
          <a:solidFill>
            <a:srgbClr val="EA999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1" i="0" lang="en-US" sz="1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USB Defense</a:t>
            </a:r>
            <a:endParaRPr b="1" i="0" sz="14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i="0" lang="en-US" sz="5600" u="none" cap="none" strike="noStrike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Sean Yocum and Vince Bengco</a:t>
            </a:r>
            <a:endParaRPr i="0" sz="56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>
                <a:solidFill>
                  <a:srgbClr val="59595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Department of Electrical and Computer Engineering</a:t>
            </a:r>
            <a:endParaRPr i="0" sz="5400" u="none" cap="none" strike="noStrike">
              <a:solidFill>
                <a:srgbClr val="59595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91" name="Google Shape;91;p1"/>
          <p:cNvGrpSpPr/>
          <p:nvPr/>
        </p:nvGrpSpPr>
        <p:grpSpPr>
          <a:xfrm>
            <a:off x="1371600" y="12343893"/>
            <a:ext cx="12801182" cy="9600973"/>
            <a:chOff x="2659425" y="12316540"/>
            <a:chExt cx="11800500" cy="9578942"/>
          </a:xfrm>
        </p:grpSpPr>
        <p:grpSp>
          <p:nvGrpSpPr>
            <p:cNvPr id="92" name="Google Shape;92;p1"/>
            <p:cNvGrpSpPr/>
            <p:nvPr/>
          </p:nvGrpSpPr>
          <p:grpSpPr>
            <a:xfrm>
              <a:off x="2659425" y="12316540"/>
              <a:ext cx="11800500" cy="9578942"/>
              <a:chOff x="2710225" y="19930116"/>
              <a:chExt cx="11800500" cy="10452032"/>
            </a:xfrm>
          </p:grpSpPr>
          <p:sp>
            <p:nvSpPr>
              <p:cNvPr id="93" name="Google Shape;93;p1"/>
              <p:cNvSpPr txBox="1"/>
              <p:nvPr/>
            </p:nvSpPr>
            <p:spPr>
              <a:xfrm>
                <a:off x="2710225" y="21430362"/>
                <a:ext cx="11800500" cy="352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-584200" lvl="0" marL="571500" marR="0" rtl="0" algn="l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>
                    <a:srgbClr val="000000"/>
                  </a:buClr>
                  <a:buSzPts val="3800"/>
                  <a:buFont typeface="Helvetica Neue"/>
                  <a:buChar char="•"/>
                </a:pPr>
                <a:r>
                  <a:rPr i="0" lang="en-US" sz="38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 malicious device is something that camouflages as a simple flash drive or cable to entice people to use it. </a:t>
                </a:r>
                <a:endParaRPr sz="3800"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indent="-584200" lvl="0" marL="571500" marR="0" rtl="0" algn="l">
                  <a:lnSpc>
                    <a:spcPct val="100000"/>
                  </a:lnSpc>
                  <a:spcBef>
                    <a:spcPts val="1000"/>
                  </a:spcBef>
                  <a:spcAft>
                    <a:spcPts val="0"/>
                  </a:spcAft>
                  <a:buClr>
                    <a:srgbClr val="000000"/>
                  </a:buClr>
                  <a:buSzPts val="3800"/>
                  <a:buFont typeface="Helvetica Neue"/>
                  <a:buChar char="•"/>
                </a:pPr>
                <a:r>
                  <a:rPr i="0" lang="en-US" sz="38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However, it does not act as such devices, it uses its microcontroller which acts like an HID to gain full access to the computer.</a:t>
                </a:r>
                <a:endParaRPr i="0" sz="38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94" name="Google Shape;94;p1"/>
              <p:cNvSpPr txBox="1"/>
              <p:nvPr/>
            </p:nvSpPr>
            <p:spPr>
              <a:xfrm>
                <a:off x="2710225" y="27608048"/>
                <a:ext cx="11799900" cy="2774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457200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i="0" lang="en-US" sz="3800" u="none" cap="none" strike="noStrike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What are HID’s?</a:t>
                </a:r>
                <a:endParaRPr i="0" sz="3800" u="none" cap="none" strike="noStrike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indent="-584200" lvl="0" marL="571500" rtl="0" algn="l"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3800"/>
                  <a:buFont typeface="Helvetica Neue"/>
                  <a:buChar char="•"/>
                </a:pP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HID’s a</a:t>
                </a:r>
                <a:r>
                  <a:rPr i="0" lang="en-US" sz="3800" u="none" cap="none" strike="noStrike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lso known as </a:t>
                </a: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Human Interface Device are any devices that lets humans interact with the computer, such as a keyboard or mouse.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" name="Google Shape;95;p1"/>
              <p:cNvSpPr txBox="1"/>
              <p:nvPr/>
            </p:nvSpPr>
            <p:spPr>
              <a:xfrm>
                <a:off x="2710250" y="19930116"/>
                <a:ext cx="11799900" cy="1493100"/>
              </a:xfrm>
              <a:prstGeom prst="rect">
                <a:avLst/>
              </a:prstGeom>
              <a:solidFill>
                <a:srgbClr val="EA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6000"/>
                  <a:buFont typeface="Arial"/>
                  <a:buNone/>
                </a:pPr>
                <a:r>
                  <a:rPr b="1" i="0" lang="en-US" sz="60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Malicious Device</a:t>
                </a:r>
                <a:r>
                  <a:rPr b="1" i="0" lang="en-US" sz="60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Attack</a:t>
                </a:r>
                <a:r>
                  <a:rPr b="1" i="0" lang="en-US" sz="60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s</a:t>
                </a:r>
                <a:endParaRPr b="1" i="0" sz="60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  <p:pic>
          <p:nvPicPr>
            <p:cNvPr id="96" name="Google Shape;96;p1"/>
            <p:cNvPicPr preferRelativeResize="0"/>
            <p:nvPr/>
          </p:nvPicPr>
          <p:blipFill rotWithShape="1">
            <a:blip r:embed="rId3">
              <a:alphaModFix/>
            </a:blip>
            <a:srcRect b="56944" l="0" r="2171" t="6381"/>
            <a:stretch/>
          </p:blipFill>
          <p:spPr>
            <a:xfrm>
              <a:off x="4345338" y="16912700"/>
              <a:ext cx="8432886" cy="243932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7" name="Google Shape;97;p1"/>
          <p:cNvGrpSpPr/>
          <p:nvPr/>
        </p:nvGrpSpPr>
        <p:grpSpPr>
          <a:xfrm>
            <a:off x="15544600" y="5486232"/>
            <a:ext cx="12802225" cy="11784248"/>
            <a:chOff x="16129128" y="5521500"/>
            <a:chExt cx="12014100" cy="11744317"/>
          </a:xfrm>
        </p:grpSpPr>
        <p:grpSp>
          <p:nvGrpSpPr>
            <p:cNvPr id="98" name="Google Shape;98;p1"/>
            <p:cNvGrpSpPr/>
            <p:nvPr/>
          </p:nvGrpSpPr>
          <p:grpSpPr>
            <a:xfrm>
              <a:off x="16129128" y="5521500"/>
              <a:ext cx="12014100" cy="11744317"/>
              <a:chOff x="16129128" y="5521500"/>
              <a:chExt cx="12014100" cy="11744317"/>
            </a:xfrm>
          </p:grpSpPr>
          <p:grpSp>
            <p:nvGrpSpPr>
              <p:cNvPr id="99" name="Google Shape;99;p1"/>
              <p:cNvGrpSpPr/>
              <p:nvPr/>
            </p:nvGrpSpPr>
            <p:grpSpPr>
              <a:xfrm>
                <a:off x="16129128" y="5521500"/>
                <a:ext cx="12013088" cy="7382720"/>
                <a:chOff x="16129128" y="5521500"/>
                <a:chExt cx="12013088" cy="7382720"/>
              </a:xfrm>
            </p:grpSpPr>
            <p:sp>
              <p:nvSpPr>
                <p:cNvPr id="100" name="Google Shape;100;p1"/>
                <p:cNvSpPr txBox="1"/>
                <p:nvPr/>
              </p:nvSpPr>
              <p:spPr>
                <a:xfrm>
                  <a:off x="16129128" y="6888620"/>
                  <a:ext cx="6006900" cy="60156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-584200" lvl="0" marL="571500" rtl="0" algn="l">
                    <a:spcBef>
                      <a:spcPts val="100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3800"/>
                    <a:buFont typeface="Helvetica Neue"/>
                    <a:buChar char="•"/>
                  </a:pPr>
                  <a:r>
                    <a:rPr lang="en-US" sz="3800">
                      <a:latin typeface="Helvetica Neue"/>
                      <a:ea typeface="Helvetica Neue"/>
                      <a:cs typeface="Helvetica Neue"/>
                      <a:sym typeface="Helvetica Neue"/>
                    </a:rPr>
                    <a:t>When a new device is </a:t>
                  </a:r>
                  <a:r>
                    <a:rPr lang="en-US" sz="3800">
                      <a:latin typeface="Helvetica Neue"/>
                      <a:ea typeface="Helvetica Neue"/>
                      <a:cs typeface="Helvetica Neue"/>
                      <a:sym typeface="Helvetica Neue"/>
                    </a:rPr>
                    <a:t>plugged into a computer it must request access by using an Identification of a HID.</a:t>
                  </a:r>
                  <a:endParaRPr sz="3800"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  <a:p>
                  <a:pPr indent="-584200" lvl="0" marL="571500" rtl="0" algn="l">
                    <a:spcBef>
                      <a:spcPts val="100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3800"/>
                    <a:buFont typeface="Helvetica Neue"/>
                    <a:buChar char="•"/>
                  </a:pPr>
                  <a:r>
                    <a:rPr lang="en-US" sz="3800">
                      <a:solidFill>
                        <a:schemeClr val="dk1"/>
                      </a:solidFill>
                      <a:latin typeface="Helvetica Neue"/>
                      <a:ea typeface="Helvetica Neue"/>
                      <a:cs typeface="Helvetica Neue"/>
                      <a:sym typeface="Helvetica Neue"/>
                    </a:rPr>
                    <a:t>Since a malicious device must act like an HID to gain access we can use that vulnerability against them.</a:t>
                  </a:r>
                  <a:endParaRPr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3600"/>
                    <a:buFont typeface="Arial"/>
                    <a:buNone/>
                  </a:pPr>
                  <a:r>
                    <a:t/>
                  </a:r>
                  <a:endParaRPr b="0" i="0" sz="3600" u="none" cap="none" strike="noStrike">
                    <a:solidFill>
                      <a:srgbClr val="000000"/>
                    </a:solidFill>
                    <a:latin typeface="Georgia"/>
                    <a:ea typeface="Georgia"/>
                    <a:cs typeface="Georgia"/>
                    <a:sym typeface="Georgia"/>
                  </a:endParaRPr>
                </a:p>
              </p:txBody>
            </p:sp>
            <p:sp>
              <p:nvSpPr>
                <p:cNvPr id="101" name="Google Shape;101;p1"/>
                <p:cNvSpPr txBox="1"/>
                <p:nvPr/>
              </p:nvSpPr>
              <p:spPr>
                <a:xfrm>
                  <a:off x="16129316" y="5521500"/>
                  <a:ext cx="12012900" cy="1367100"/>
                </a:xfrm>
                <a:prstGeom prst="rect">
                  <a:avLst/>
                </a:prstGeom>
                <a:solidFill>
                  <a:srgbClr val="EA999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7200"/>
                    <a:buFont typeface="Arial"/>
                    <a:buNone/>
                  </a:pPr>
                  <a:r>
                    <a:rPr b="1" lang="en-US" sz="6000">
                      <a:latin typeface="Helvetica Neue"/>
                      <a:ea typeface="Helvetica Neue"/>
                      <a:cs typeface="Helvetica Neue"/>
                      <a:sym typeface="Helvetica Neue"/>
                    </a:rPr>
                    <a:t>How It Works</a:t>
                  </a:r>
                  <a:endParaRPr b="1" i="0" sz="60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</p:grpSp>
          <p:sp>
            <p:nvSpPr>
              <p:cNvPr id="102" name="Google Shape;102;p1"/>
              <p:cNvSpPr txBox="1"/>
              <p:nvPr/>
            </p:nvSpPr>
            <p:spPr>
              <a:xfrm>
                <a:off x="16129128" y="12904117"/>
                <a:ext cx="12014100" cy="43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-584200" lvl="0" marL="571500" rtl="0" algn="l"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3800"/>
                  <a:buFont typeface="Helvetica Neue"/>
                  <a:buChar char="•"/>
                </a:pP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With the help of the user input such as the physical description of the device we can compare it with the Identification it gave our device.</a:t>
                </a:r>
                <a:endParaRPr sz="38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indent="-584200" lvl="0" marL="571500" rtl="0" algn="l"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3800"/>
                  <a:buFont typeface="Helvetica Neue"/>
                  <a:buChar char="•"/>
                </a:pP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After a comparison of the two we can conclude </a:t>
                </a: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whether</a:t>
                </a: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it is </a:t>
                </a: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maliciously</a:t>
                </a: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hiding information from the user.</a:t>
                </a:r>
                <a:endParaRPr sz="38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6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endParaRPr>
              </a:p>
            </p:txBody>
          </p:sp>
        </p:grpSp>
        <p:pic>
          <p:nvPicPr>
            <p:cNvPr id="103" name="Google Shape;103;p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2273038" y="7130933"/>
              <a:ext cx="5577703" cy="5530838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04" name="Google Shape;104;p1"/>
          <p:cNvGrpSpPr/>
          <p:nvPr/>
        </p:nvGrpSpPr>
        <p:grpSpPr>
          <a:xfrm>
            <a:off x="1371556" y="23317200"/>
            <a:ext cx="12800115" cy="8512075"/>
            <a:chOff x="1371600" y="23317200"/>
            <a:chExt cx="12786050" cy="8512075"/>
          </a:xfrm>
        </p:grpSpPr>
        <p:pic>
          <p:nvPicPr>
            <p:cNvPr id="105" name="Google Shape;105;p1"/>
            <p:cNvPicPr preferRelativeResize="0"/>
            <p:nvPr/>
          </p:nvPicPr>
          <p:blipFill rotWithShape="1">
            <a:blip r:embed="rId5">
              <a:alphaModFix/>
            </a:blip>
            <a:srcRect b="26474" l="19509" r="19503" t="17015"/>
            <a:stretch/>
          </p:blipFill>
          <p:spPr>
            <a:xfrm>
              <a:off x="10070800" y="26415613"/>
              <a:ext cx="3734575" cy="36009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6" name="Google Shape;106;p1"/>
            <p:cNvGrpSpPr/>
            <p:nvPr/>
          </p:nvGrpSpPr>
          <p:grpSpPr>
            <a:xfrm>
              <a:off x="1371600" y="23317200"/>
              <a:ext cx="12786050" cy="8512075"/>
              <a:chOff x="1371600" y="23317200"/>
              <a:chExt cx="12786050" cy="8512075"/>
            </a:xfrm>
          </p:grpSpPr>
          <p:grpSp>
            <p:nvGrpSpPr>
              <p:cNvPr id="107" name="Google Shape;107;p1"/>
              <p:cNvGrpSpPr/>
              <p:nvPr/>
            </p:nvGrpSpPr>
            <p:grpSpPr>
              <a:xfrm>
                <a:off x="1371600" y="23317200"/>
                <a:ext cx="12785557" cy="7742531"/>
                <a:chOff x="2270124" y="22832334"/>
                <a:chExt cx="12570600" cy="6518928"/>
              </a:xfrm>
            </p:grpSpPr>
            <p:sp>
              <p:nvSpPr>
                <p:cNvPr id="108" name="Google Shape;108;p1"/>
                <p:cNvSpPr txBox="1"/>
                <p:nvPr/>
              </p:nvSpPr>
              <p:spPr>
                <a:xfrm>
                  <a:off x="2270124" y="22832334"/>
                  <a:ext cx="12570600" cy="1924800"/>
                </a:xfrm>
                <a:prstGeom prst="rect">
                  <a:avLst/>
                </a:prstGeom>
                <a:solidFill>
                  <a:srgbClr val="EA999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ctr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7200"/>
                    <a:buFont typeface="Arial"/>
                    <a:buNone/>
                  </a:pPr>
                  <a:r>
                    <a:rPr b="1" lang="en-US" sz="6000">
                      <a:solidFill>
                        <a:srgbClr val="0C0C0C"/>
                      </a:solidFill>
                      <a:latin typeface="Helvetica Neue"/>
                      <a:ea typeface="Helvetica Neue"/>
                      <a:cs typeface="Helvetica Neue"/>
                      <a:sym typeface="Helvetica Neue"/>
                    </a:rPr>
                    <a:t>Learn To Protect Your Computer From USB Attacks</a:t>
                  </a:r>
                  <a:endParaRPr b="1" i="0" sz="6000" u="none" cap="none" strike="noStrike">
                    <a:solidFill>
                      <a:srgbClr val="0C0C0C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</p:txBody>
            </p:sp>
            <p:sp>
              <p:nvSpPr>
                <p:cNvPr id="109" name="Google Shape;109;p1"/>
                <p:cNvSpPr txBox="1"/>
                <p:nvPr/>
              </p:nvSpPr>
              <p:spPr>
                <a:xfrm>
                  <a:off x="2285658" y="24757063"/>
                  <a:ext cx="8537400" cy="4594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-584200" lvl="0" marL="571500" rtl="0" algn="l">
                    <a:spcBef>
                      <a:spcPts val="100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3800"/>
                    <a:buFont typeface="Helvetica Neue"/>
                    <a:buChar char="•"/>
                  </a:pPr>
                  <a:r>
                    <a:rPr lang="en-US" sz="3800">
                      <a:solidFill>
                        <a:schemeClr val="dk1"/>
                      </a:solidFill>
                      <a:latin typeface="Helvetica Neue"/>
                      <a:ea typeface="Helvetica Neue"/>
                      <a:cs typeface="Helvetica Neue"/>
                      <a:sym typeface="Helvetica Neue"/>
                    </a:rPr>
                    <a:t>It is safe to assume, that any and everything is potentially compromised when plugging anything into your computer.</a:t>
                  </a:r>
                  <a:endParaRPr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  <a:p>
                  <a:pPr indent="-584200" lvl="0" marL="571500" rtl="0" algn="l">
                    <a:spcBef>
                      <a:spcPts val="100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3800"/>
                    <a:buFont typeface="Helvetica Neue"/>
                    <a:buChar char="•"/>
                  </a:pPr>
                  <a:r>
                    <a:rPr lang="en-US" sz="3800">
                      <a:solidFill>
                        <a:schemeClr val="dk1"/>
                      </a:solidFill>
                      <a:latin typeface="Helvetica Neue"/>
                      <a:ea typeface="Helvetica Neue"/>
                      <a:cs typeface="Helvetica Neue"/>
                      <a:sym typeface="Helvetica Neue"/>
                    </a:rPr>
                    <a:t>If the USB must be utilized to update patches/firmware, use Intrusion Detection Systems(IDS) or Intrusion Prevention Systems(IPS) to determine its intent. </a:t>
                  </a:r>
                  <a:endParaRPr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endParaRPr>
                </a:p>
                <a:p>
                  <a:pPr indent="0" lvl="0" marL="0" rtl="0" algn="l">
                    <a:spcBef>
                      <a:spcPts val="100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3600">
                    <a:solidFill>
                      <a:schemeClr val="dk1"/>
                    </a:solidFill>
                  </a:endParaRPr>
                </a:p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Clr>
                      <a:schemeClr val="dk1"/>
                    </a:buClr>
                    <a:buSzPts val="1100"/>
                    <a:buFont typeface="Arial"/>
                    <a:buNone/>
                  </a:pPr>
                  <a:r>
                    <a:rPr lang="en-US" sz="3600">
                      <a:solidFill>
                        <a:schemeClr val="dk1"/>
                      </a:solidFill>
                    </a:rPr>
                    <a:t>	</a:t>
                  </a:r>
                  <a:endParaRPr sz="3600">
                    <a:solidFill>
                      <a:schemeClr val="dk1"/>
                    </a:solidFill>
                  </a:endParaRPr>
                </a:p>
              </p:txBody>
            </p:sp>
          </p:grpSp>
          <p:sp>
            <p:nvSpPr>
              <p:cNvPr id="110" name="Google Shape;110;p1"/>
              <p:cNvSpPr txBox="1"/>
              <p:nvPr/>
            </p:nvSpPr>
            <p:spPr>
              <a:xfrm>
                <a:off x="1371950" y="31059775"/>
                <a:ext cx="12785700" cy="769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-584200" lvl="0" marL="571500" rtl="0" algn="l"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3800"/>
                  <a:buFont typeface="Helvetica Neue"/>
                  <a:buChar char="•"/>
                </a:pP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User Awareness is key when dealing with USB Attacks.</a:t>
                </a:r>
                <a:endParaRPr sz="3800"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</p:grpSp>
      </p:grpSp>
      <p:grpSp>
        <p:nvGrpSpPr>
          <p:cNvPr id="111" name="Google Shape;111;p1"/>
          <p:cNvGrpSpPr/>
          <p:nvPr/>
        </p:nvGrpSpPr>
        <p:grpSpPr>
          <a:xfrm>
            <a:off x="15544850" y="17145232"/>
            <a:ext cx="12801075" cy="14885632"/>
            <a:chOff x="15544875" y="17101482"/>
            <a:chExt cx="12801075" cy="14885632"/>
          </a:xfrm>
        </p:grpSpPr>
        <p:sp>
          <p:nvSpPr>
            <p:cNvPr id="112" name="Google Shape;112;p1"/>
            <p:cNvSpPr txBox="1"/>
            <p:nvPr/>
          </p:nvSpPr>
          <p:spPr>
            <a:xfrm>
              <a:off x="15544950" y="17101482"/>
              <a:ext cx="12801000" cy="1371600"/>
            </a:xfrm>
            <a:prstGeom prst="rect">
              <a:avLst/>
            </a:prstGeom>
            <a:solidFill>
              <a:srgbClr val="EA999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7200"/>
                <a:buFont typeface="Arial"/>
                <a:buNone/>
              </a:pPr>
              <a:r>
                <a:rPr b="1" lang="en-US" sz="6000">
                  <a:latin typeface="Helvetica Neue"/>
                  <a:ea typeface="Helvetica Neue"/>
                  <a:cs typeface="Helvetica Neue"/>
                  <a:sym typeface="Helvetica Neue"/>
                </a:rPr>
                <a:t>Basic Hardware Diagram</a:t>
              </a:r>
              <a:endParaRPr b="1" i="0" sz="6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pic>
          <p:nvPicPr>
            <p:cNvPr id="113" name="Google Shape;113;p1"/>
            <p:cNvPicPr preferRelativeResize="0"/>
            <p:nvPr/>
          </p:nvPicPr>
          <p:blipFill rotWithShape="1">
            <a:blip r:embed="rId6">
              <a:alphaModFix/>
            </a:blip>
            <a:srcRect b="0" l="0" r="0" t="7063"/>
            <a:stretch/>
          </p:blipFill>
          <p:spPr>
            <a:xfrm>
              <a:off x="15544875" y="19131788"/>
              <a:ext cx="12785899" cy="1285532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4" name="Google Shape;114;p1"/>
          <p:cNvGrpSpPr/>
          <p:nvPr/>
        </p:nvGrpSpPr>
        <p:grpSpPr>
          <a:xfrm>
            <a:off x="29718128" y="5486428"/>
            <a:ext cx="12817222" cy="17210977"/>
            <a:chOff x="29718128" y="5486428"/>
            <a:chExt cx="12817222" cy="17210977"/>
          </a:xfrm>
        </p:grpSpPr>
        <p:grpSp>
          <p:nvGrpSpPr>
            <p:cNvPr id="115" name="Google Shape;115;p1"/>
            <p:cNvGrpSpPr/>
            <p:nvPr/>
          </p:nvGrpSpPr>
          <p:grpSpPr>
            <a:xfrm>
              <a:off x="29718128" y="5486428"/>
              <a:ext cx="12801653" cy="17210977"/>
              <a:chOff x="29916143" y="5521501"/>
              <a:chExt cx="12385500" cy="17142407"/>
            </a:xfrm>
          </p:grpSpPr>
          <p:sp>
            <p:nvSpPr>
              <p:cNvPr id="116" name="Google Shape;116;p1"/>
              <p:cNvSpPr txBox="1"/>
              <p:nvPr/>
            </p:nvSpPr>
            <p:spPr>
              <a:xfrm>
                <a:off x="29916143" y="5521501"/>
                <a:ext cx="12385500" cy="1366200"/>
              </a:xfrm>
              <a:prstGeom prst="rect">
                <a:avLst/>
              </a:prstGeom>
              <a:solidFill>
                <a:srgbClr val="EA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7200"/>
                  <a:buFont typeface="Arial"/>
                  <a:buNone/>
                </a:pPr>
                <a:r>
                  <a:rPr b="1" lang="en-US" sz="6000">
                    <a:solidFill>
                      <a:srgbClr val="0C0C0C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Cyber </a:t>
                </a:r>
                <a:r>
                  <a:rPr b="1" i="0" lang="en-US" sz="6000" u="none" cap="none" strike="noStrike">
                    <a:solidFill>
                      <a:srgbClr val="0C0C0C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Discussion</a:t>
                </a:r>
                <a:endParaRPr b="1" i="0" sz="6000" u="none" cap="none" strike="noStrike">
                  <a:solidFill>
                    <a:srgbClr val="0C0C0C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117" name="Google Shape;117;p1"/>
              <p:cNvSpPr txBox="1"/>
              <p:nvPr/>
            </p:nvSpPr>
            <p:spPr>
              <a:xfrm>
                <a:off x="29916552" y="6887609"/>
                <a:ext cx="12384900" cy="884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-584200" lvl="0" marL="571500" rtl="0" algn="l"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3800"/>
                  <a:buFont typeface="Helvetica Neue"/>
                  <a:buChar char="•"/>
                </a:pP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With the dangers of cyber becoming more and more apparent, strategies usually involving attackers and defenders (Red vs Blue Teams) have been developed to counteract possible devastating consequences.</a:t>
                </a:r>
                <a:endParaRPr sz="38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indent="-584200" lvl="0" marL="571500" rtl="0" algn="l"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3800"/>
                  <a:buFont typeface="Helvetica Neue"/>
                  <a:buChar char="•"/>
                </a:pP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One way attackers are able to infiltrate devices is manipulating humans through the </a:t>
                </a: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use of</a:t>
                </a: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 Social Engineering, such as </a:t>
                </a: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Pretexting Attacks.</a:t>
                </a:r>
                <a:endParaRPr sz="38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indent="-584200" lvl="0" marL="571500" rtl="0" algn="l"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3800"/>
                  <a:buFont typeface="Helvetica Neue"/>
                  <a:buChar char="•"/>
                </a:pP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“This involves a malicious actor pretending to be someone else in order to gain access to confidential information.” For example, hiding as Flash Drives, Charging Cables, and more.</a:t>
                </a:r>
                <a:endParaRPr sz="38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indent="-584200" lvl="0" marL="571500" rtl="0" algn="l">
                  <a:spcBef>
                    <a:spcPts val="1000"/>
                  </a:spcBef>
                  <a:spcAft>
                    <a:spcPts val="0"/>
                  </a:spcAft>
                  <a:buClr>
                    <a:schemeClr val="dk1"/>
                  </a:buClr>
                  <a:buSzPts val="3800"/>
                  <a:buFont typeface="Helvetica Neue"/>
                  <a:buChar char="•"/>
                </a:pPr>
                <a:r>
                  <a:rPr lang="en-US" sz="3800">
                    <a:solidFill>
                      <a:schemeClr val="dk1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Such devices are easily available for purchase from online stores like the “https://shop.hak5.org/”. Which consists of O.MG Cables, USB Rubber Ducky, and more devices.</a:t>
                </a:r>
                <a:endParaRPr sz="3800">
                  <a:solidFill>
                    <a:schemeClr val="dk1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  <a:p>
                <a:pPr indent="0" lvl="0" marL="0" rtl="0" algn="l">
                  <a:spcBef>
                    <a:spcPts val="100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600">
                  <a:solidFill>
                    <a:schemeClr val="dk1"/>
                  </a:solidFill>
                </a:endParaRPr>
              </a:p>
            </p:txBody>
          </p:sp>
          <p:pic>
            <p:nvPicPr>
              <p:cNvPr id="118" name="Google Shape;118;p1"/>
              <p:cNvPicPr preferRelativeResize="0"/>
              <p:nvPr/>
            </p:nvPicPr>
            <p:blipFill rotWithShape="1">
              <a:blip r:embed="rId7">
                <a:alphaModFix/>
              </a:blip>
              <a:srcRect b="-4710" l="0" r="0" t="4710"/>
              <a:stretch/>
            </p:blipFill>
            <p:spPr>
              <a:xfrm rot="677486">
                <a:off x="30572458" y="16537297"/>
                <a:ext cx="2960055" cy="4834149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descr="A close-up of several usb drives&#10;&#10;Description automatically generated" id="119" name="Google Shape;119;p1"/>
              <p:cNvPicPr preferRelativeResize="0"/>
              <p:nvPr/>
            </p:nvPicPr>
            <p:blipFill rotWithShape="1">
              <a:blip r:embed="rId8">
                <a:alphaModFix/>
              </a:blip>
              <a:srcRect b="0" l="0" r="0" t="0"/>
              <a:stretch/>
            </p:blipFill>
            <p:spPr>
              <a:xfrm rot="-469715">
                <a:off x="33613300" y="18275836"/>
                <a:ext cx="4128322" cy="412404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20" name="Google Shape;120;p1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37498050" y="15997950"/>
              <a:ext cx="5037300" cy="5037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1" name="Google Shape;121;p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859188" y="1300412"/>
            <a:ext cx="5810877" cy="2885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3213363" y="1300400"/>
            <a:ext cx="5810877" cy="2885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1"/>
          <p:cNvGrpSpPr/>
          <p:nvPr/>
        </p:nvGrpSpPr>
        <p:grpSpPr>
          <a:xfrm>
            <a:off x="29719028" y="26975107"/>
            <a:ext cx="12802237" cy="5029240"/>
            <a:chOff x="29733125" y="26924000"/>
            <a:chExt cx="12802237" cy="5037300"/>
          </a:xfrm>
        </p:grpSpPr>
        <p:grpSp>
          <p:nvGrpSpPr>
            <p:cNvPr id="124" name="Google Shape;124;p1"/>
            <p:cNvGrpSpPr/>
            <p:nvPr/>
          </p:nvGrpSpPr>
          <p:grpSpPr>
            <a:xfrm>
              <a:off x="29733125" y="26924000"/>
              <a:ext cx="12802237" cy="5037300"/>
              <a:chOff x="30187821" y="26887975"/>
              <a:chExt cx="12325250" cy="5037300"/>
            </a:xfrm>
          </p:grpSpPr>
          <p:sp>
            <p:nvSpPr>
              <p:cNvPr id="125" name="Google Shape;125;p1"/>
              <p:cNvSpPr txBox="1"/>
              <p:nvPr/>
            </p:nvSpPr>
            <p:spPr>
              <a:xfrm>
                <a:off x="30187821" y="26887975"/>
                <a:ext cx="12324600" cy="1371600"/>
              </a:xfrm>
              <a:prstGeom prst="rect">
                <a:avLst/>
              </a:prstGeom>
              <a:solidFill>
                <a:srgbClr val="EA99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7200"/>
                  <a:buFont typeface="Arial"/>
                  <a:buNone/>
                </a:pPr>
                <a:r>
                  <a:rPr b="1" lang="en-US" sz="7200">
                    <a:solidFill>
                      <a:srgbClr val="0C0C0C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References</a:t>
                </a:r>
                <a:endParaRPr b="1" i="0" sz="7200" u="none" cap="none" strike="noStrike">
                  <a:solidFill>
                    <a:srgbClr val="0C0C0C"/>
                  </a:solidFill>
                  <a:latin typeface="Helvetica Neue"/>
                  <a:ea typeface="Helvetica Neue"/>
                  <a:cs typeface="Helvetica Neue"/>
                  <a:sym typeface="Helvetica Neue"/>
                </a:endParaRPr>
              </a:p>
            </p:txBody>
          </p:sp>
          <p:sp>
            <p:nvSpPr>
              <p:cNvPr id="126" name="Google Shape;126;p1"/>
              <p:cNvSpPr txBox="1"/>
              <p:nvPr/>
            </p:nvSpPr>
            <p:spPr>
              <a:xfrm>
                <a:off x="30188470" y="28267675"/>
                <a:ext cx="12324600" cy="3657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457200" lvl="0" marL="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t/>
                </a:r>
                <a:endParaRPr sz="3600">
                  <a:latin typeface="Georgia"/>
                  <a:ea typeface="Georgia"/>
                  <a:cs typeface="Georgia"/>
                  <a:sym typeface="Georgia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3600"/>
                  <a:buFont typeface="Arial"/>
                  <a:buNone/>
                </a:pPr>
                <a:r>
                  <a:t/>
                </a:r>
                <a:endParaRPr sz="3600">
                  <a:latin typeface="Georgia"/>
                  <a:ea typeface="Georgia"/>
                  <a:cs typeface="Georgia"/>
                  <a:sym typeface="Georgia"/>
                </a:endParaRPr>
              </a:p>
            </p:txBody>
          </p:sp>
        </p:grpSp>
        <p:pic>
          <p:nvPicPr>
            <p:cNvPr id="127" name="Google Shape;127;p1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34274100" y="28672525"/>
              <a:ext cx="3288775" cy="32887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Blue Green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Sean Yocum</dc:creator>
</cp:coreProperties>
</file>